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Arimo" panose="020B0604020202020204" charset="0"/>
      <p:regular r:id="rId21"/>
    </p:embeddedFont>
    <p:embeddedFont>
      <p:font typeface="Arimo Bold" panose="020B0604020202020204" charset="0"/>
      <p:regular r:id="rId22"/>
    </p:embeddedFont>
    <p:embeddedFont>
      <p:font typeface="Calibri" panose="020F0502020204030204" pitchFamily="34" charset="0"/>
      <p:regular r:id="rId23"/>
      <p:bold r:id="rId24"/>
      <p:italic r:id="rId25"/>
      <p:boldItalic r:id="rId26"/>
    </p:embeddedFont>
    <p:embeddedFont>
      <p:font typeface="Canva Sans" panose="020B0604020202020204" charset="0"/>
      <p:regular r:id="rId27"/>
    </p:embeddedFont>
    <p:embeddedFont>
      <p:font typeface="Canva Sans Bold" panose="020B0604020202020204" charset="0"/>
      <p:regular r:id="rId28"/>
    </p:embeddedFont>
    <p:embeddedFont>
      <p:font typeface="Helios" panose="020B0604020202020204" charset="0"/>
      <p:regular r:id="rId29"/>
    </p:embeddedFont>
    <p:embeddedFont>
      <p:font typeface="Now" panose="020B0604020202020204" charset="0"/>
      <p:regular r:id="rId30"/>
    </p:embeddedFont>
    <p:embeddedFont>
      <p:font typeface="TT Hoves Bold"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04" autoAdjust="0"/>
    <p:restoredTop sz="94622" autoAdjust="0"/>
  </p:normalViewPr>
  <p:slideViewPr>
    <p:cSldViewPr>
      <p:cViewPr varScale="1">
        <p:scale>
          <a:sx n="52" d="100"/>
          <a:sy n="52" d="100"/>
        </p:scale>
        <p:origin x="893"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hyperlink" Target="https://creativecommons.org/licenses/by-sa/3.0/" TargetMode="External"/><Relationship Id="rId4" Type="http://schemas.openxmlformats.org/officeDocument/2006/relationships/hyperlink" Target="https://about.gitlab.com/solutions/aws/"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7708610" y="-412494"/>
            <a:ext cx="18562305" cy="8555165"/>
            <a:chOff x="0" y="0"/>
            <a:chExt cx="406400" cy="187305"/>
          </a:xfrm>
        </p:grpSpPr>
        <p:sp>
          <p:nvSpPr>
            <p:cNvPr id="3" name="Freeform 3"/>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A20E20"/>
            </a:solidFill>
          </p:spPr>
          <p:txBody>
            <a:bodyPr/>
            <a:lstStyle/>
            <a:p>
              <a:endParaRPr lang="en-IN" dirty="0"/>
            </a:p>
          </p:txBody>
        </p:sp>
        <p:sp>
          <p:nvSpPr>
            <p:cNvPr id="4" name="TextBox 4"/>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grpSp>
        <p:nvGrpSpPr>
          <p:cNvPr id="5" name="Group 5"/>
          <p:cNvGrpSpPr>
            <a:grpSpLocks noChangeAspect="1"/>
          </p:cNvGrpSpPr>
          <p:nvPr/>
        </p:nvGrpSpPr>
        <p:grpSpPr>
          <a:xfrm>
            <a:off x="9545324" y="598879"/>
            <a:ext cx="10496206" cy="9089241"/>
            <a:chOff x="0" y="0"/>
            <a:chExt cx="4282440" cy="3708400"/>
          </a:xfrm>
        </p:grpSpPr>
        <p:sp>
          <p:nvSpPr>
            <p:cNvPr id="6" name="Freeform 6"/>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9451" r="-18920"/>
              </a:stretch>
            </a:blipFill>
          </p:spPr>
        </p:sp>
      </p:grpSp>
      <p:grpSp>
        <p:nvGrpSpPr>
          <p:cNvPr id="7" name="Group 7"/>
          <p:cNvGrpSpPr/>
          <p:nvPr/>
        </p:nvGrpSpPr>
        <p:grpSpPr>
          <a:xfrm>
            <a:off x="9006848" y="8142671"/>
            <a:ext cx="7482501" cy="3296022"/>
            <a:chOff x="0" y="0"/>
            <a:chExt cx="406400" cy="179018"/>
          </a:xfrm>
        </p:grpSpPr>
        <p:sp>
          <p:nvSpPr>
            <p:cNvPr id="8" name="Freeform 8"/>
            <p:cNvSpPr/>
            <p:nvPr/>
          </p:nvSpPr>
          <p:spPr>
            <a:xfrm>
              <a:off x="0" y="0"/>
              <a:ext cx="406400" cy="179018"/>
            </a:xfrm>
            <a:custGeom>
              <a:avLst/>
              <a:gdLst/>
              <a:ahLst/>
              <a:cxnLst/>
              <a:rect l="l" t="t" r="r" b="b"/>
              <a:pathLst>
                <a:path w="406400" h="179018">
                  <a:moveTo>
                    <a:pt x="203200" y="0"/>
                  </a:moveTo>
                  <a:lnTo>
                    <a:pt x="203200" y="0"/>
                  </a:lnTo>
                  <a:lnTo>
                    <a:pt x="406400" y="179018"/>
                  </a:lnTo>
                  <a:lnTo>
                    <a:pt x="0" y="179018"/>
                  </a:lnTo>
                  <a:lnTo>
                    <a:pt x="203200" y="0"/>
                  </a:lnTo>
                  <a:close/>
                </a:path>
              </a:pathLst>
            </a:custGeom>
            <a:solidFill>
              <a:srgbClr val="E8223B"/>
            </a:solidFill>
          </p:spPr>
        </p:sp>
        <p:sp>
          <p:nvSpPr>
            <p:cNvPr id="9" name="TextBox 9"/>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sp>
        <p:nvSpPr>
          <p:cNvPr id="10" name="TextBox 10"/>
          <p:cNvSpPr txBox="1"/>
          <p:nvPr/>
        </p:nvSpPr>
        <p:spPr>
          <a:xfrm>
            <a:off x="426099" y="8056946"/>
            <a:ext cx="7282512" cy="828040"/>
          </a:xfrm>
          <a:prstGeom prst="rect">
            <a:avLst/>
          </a:prstGeom>
        </p:spPr>
        <p:txBody>
          <a:bodyPr lIns="0" tIns="0" rIns="0" bIns="0" rtlCol="0" anchor="t">
            <a:spAutoFit/>
          </a:bodyPr>
          <a:lstStyle/>
          <a:p>
            <a:pPr>
              <a:lnSpc>
                <a:spcPts val="6859"/>
              </a:lnSpc>
            </a:pPr>
            <a:r>
              <a:rPr lang="en-US" sz="4899" dirty="0">
                <a:solidFill>
                  <a:srgbClr val="2A2E3A"/>
                </a:solidFill>
                <a:latin typeface="Now"/>
              </a:rPr>
              <a:t>Group -12</a:t>
            </a:r>
          </a:p>
        </p:txBody>
      </p:sp>
      <p:sp>
        <p:nvSpPr>
          <p:cNvPr id="11" name="TextBox 11"/>
          <p:cNvSpPr txBox="1"/>
          <p:nvPr/>
        </p:nvSpPr>
        <p:spPr>
          <a:xfrm>
            <a:off x="563251" y="972658"/>
            <a:ext cx="8580749" cy="5010150"/>
          </a:xfrm>
          <a:prstGeom prst="rect">
            <a:avLst/>
          </a:prstGeom>
        </p:spPr>
        <p:txBody>
          <a:bodyPr lIns="0" tIns="0" rIns="0" bIns="0" rtlCol="0" anchor="t">
            <a:spAutoFit/>
          </a:bodyPr>
          <a:lstStyle/>
          <a:p>
            <a:pPr>
              <a:lnSpc>
                <a:spcPts val="13149"/>
              </a:lnSpc>
            </a:pPr>
            <a:r>
              <a:rPr lang="en-US" sz="10957" dirty="0">
                <a:solidFill>
                  <a:srgbClr val="A20E20"/>
                </a:solidFill>
                <a:latin typeface="Now"/>
              </a:rPr>
              <a:t>Serverless image processing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par>
                                <p:cTn id="14" presetID="2" presetClass="entr" presetSubtype="8" fill="hold" nodeType="withEffect">
                                  <p:stCondLst>
                                    <p:cond delay="0"/>
                                  </p:stCondLst>
                                  <p:childTnLst>
                                    <p:set>
                                      <p:cBhvr>
                                        <p:cTn id="15" dur="1" fill="hold">
                                          <p:stCondLst>
                                            <p:cond delay="0"/>
                                          </p:stCondLst>
                                        </p:cTn>
                                        <p:tgtEl>
                                          <p:spTgt spid="11">
                                            <p:txEl>
                                              <p:pRg st="0" end="0"/>
                                            </p:txEl>
                                          </p:spTgt>
                                        </p:tgtEl>
                                        <p:attrNameLst>
                                          <p:attrName>style.visibility</p:attrName>
                                        </p:attrNameLst>
                                      </p:cBhvr>
                                      <p:to>
                                        <p:strVal val="visible"/>
                                      </p:to>
                                    </p:set>
                                    <p:anim calcmode="lin" valueType="num">
                                      <p:cBhvr additive="base">
                                        <p:cTn id="16"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11">
                                            <p:txEl>
                                              <p:pRg st="0" end="0"/>
                                            </p:txEl>
                                          </p:spTgt>
                                        </p:tgtEl>
                                        <p:attrNameLst>
                                          <p:attrName>ppt_y</p:attrName>
                                        </p:attrNameLst>
                                      </p:cBhvr>
                                      <p:tavLst>
                                        <p:tav tm="0">
                                          <p:val>
                                            <p:strVal val="#ppt_y"/>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anim calcmode="lin" valueType="num">
                                      <p:cBhvr>
                                        <p:cTn id="21" dur="1000" fill="hold"/>
                                        <p:tgtEl>
                                          <p:spTgt spid="2"/>
                                        </p:tgtEl>
                                        <p:attrNameLst>
                                          <p:attrName>ppt_x</p:attrName>
                                        </p:attrNameLst>
                                      </p:cBhvr>
                                      <p:tavLst>
                                        <p:tav tm="0">
                                          <p:val>
                                            <p:strVal val="#ppt_x"/>
                                          </p:val>
                                        </p:tav>
                                        <p:tav tm="100000">
                                          <p:val>
                                            <p:strVal val="#ppt_x"/>
                                          </p:val>
                                        </p:tav>
                                      </p:tavLst>
                                    </p:anim>
                                    <p:anim calcmode="lin" valueType="num">
                                      <p:cBhvr>
                                        <p:cTn id="22" dur="1000" fill="hold"/>
                                        <p:tgtEl>
                                          <p:spTgt spid="2"/>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4943D0-6F18-0BC9-3CFF-9048C2F2132F}"/>
              </a:ext>
            </a:extLst>
          </p:cNvPr>
          <p:cNvPicPr>
            <a:picLocks noChangeAspect="1"/>
          </p:cNvPicPr>
          <p:nvPr/>
        </p:nvPicPr>
        <p:blipFill>
          <a:blip r:embed="rId2"/>
          <a:stretch>
            <a:fillRect/>
          </a:stretch>
        </p:blipFill>
        <p:spPr>
          <a:xfrm>
            <a:off x="0" y="5990"/>
            <a:ext cx="18288000" cy="10275020"/>
          </a:xfrm>
          <a:prstGeom prst="rect">
            <a:avLst/>
          </a:prstGeom>
        </p:spPr>
      </p:pic>
    </p:spTree>
    <p:extLst>
      <p:ext uri="{BB962C8B-B14F-4D97-AF65-F5344CB8AC3E}">
        <p14:creationId xmlns:p14="http://schemas.microsoft.com/office/powerpoint/2010/main" val="3745669622"/>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23EB16-F36C-459B-2FDD-815FD7921130}"/>
              </a:ext>
            </a:extLst>
          </p:cNvPr>
          <p:cNvPicPr>
            <a:picLocks noChangeAspect="1"/>
          </p:cNvPicPr>
          <p:nvPr/>
        </p:nvPicPr>
        <p:blipFill>
          <a:blip r:embed="rId2"/>
          <a:stretch>
            <a:fillRect/>
          </a:stretch>
        </p:blipFill>
        <p:spPr>
          <a:xfrm>
            <a:off x="0" y="0"/>
            <a:ext cx="18288000" cy="10264260"/>
          </a:xfrm>
          <a:prstGeom prst="rect">
            <a:avLst/>
          </a:prstGeom>
        </p:spPr>
      </p:pic>
    </p:spTree>
    <p:extLst>
      <p:ext uri="{BB962C8B-B14F-4D97-AF65-F5344CB8AC3E}">
        <p14:creationId xmlns:p14="http://schemas.microsoft.com/office/powerpoint/2010/main" val="222027852"/>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E0F8CF-56E3-3863-8FE0-859E517EC5BB}"/>
              </a:ext>
            </a:extLst>
          </p:cNvPr>
          <p:cNvPicPr>
            <a:picLocks noChangeAspect="1"/>
          </p:cNvPicPr>
          <p:nvPr/>
        </p:nvPicPr>
        <p:blipFill>
          <a:blip r:embed="rId2"/>
          <a:stretch>
            <a:fillRect/>
          </a:stretch>
        </p:blipFill>
        <p:spPr>
          <a:xfrm>
            <a:off x="0" y="1796"/>
            <a:ext cx="18288000" cy="10283409"/>
          </a:xfrm>
          <a:prstGeom prst="rect">
            <a:avLst/>
          </a:prstGeom>
        </p:spPr>
      </p:pic>
      <p:pic>
        <p:nvPicPr>
          <p:cNvPr id="5" name="Picture 4">
            <a:extLst>
              <a:ext uri="{FF2B5EF4-FFF2-40B4-BE49-F238E27FC236}">
                <a16:creationId xmlns:a16="http://schemas.microsoft.com/office/drawing/2014/main" id="{C27682F8-0F64-2B81-0B7F-15628133B71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986588" y="5312672"/>
            <a:ext cx="3847229" cy="2302566"/>
          </a:xfrm>
          <a:prstGeom prst="rect">
            <a:avLst/>
          </a:prstGeom>
        </p:spPr>
      </p:pic>
      <p:sp>
        <p:nvSpPr>
          <p:cNvPr id="6" name="TextBox 5">
            <a:extLst>
              <a:ext uri="{FF2B5EF4-FFF2-40B4-BE49-F238E27FC236}">
                <a16:creationId xmlns:a16="http://schemas.microsoft.com/office/drawing/2014/main" id="{F63ACC43-0C77-09D8-C507-33E827EB5D01}"/>
              </a:ext>
            </a:extLst>
          </p:cNvPr>
          <p:cNvSpPr txBox="1"/>
          <p:nvPr/>
        </p:nvSpPr>
        <p:spPr>
          <a:xfrm>
            <a:off x="6986588" y="10883736"/>
            <a:ext cx="3656510" cy="507831"/>
          </a:xfrm>
          <a:prstGeom prst="rect">
            <a:avLst/>
          </a:prstGeom>
          <a:noFill/>
        </p:spPr>
        <p:txBody>
          <a:bodyPr wrap="square" rtlCol="0">
            <a:spAutoFit/>
          </a:bodyPr>
          <a:lstStyle/>
          <a:p>
            <a:r>
              <a:rPr lang="en-IN" sz="1350">
                <a:hlinkClick r:id="rId4" tooltip="https://about.gitlab.com/solutions/aws/"/>
              </a:rPr>
              <a:t>This Photo</a:t>
            </a:r>
            <a:r>
              <a:rPr lang="en-IN" sz="1350"/>
              <a:t> by Unknown Author is licensed under </a:t>
            </a:r>
            <a:r>
              <a:rPr lang="en-IN" sz="1350">
                <a:hlinkClick r:id="rId5" tooltip="https://creativecommons.org/licenses/by-sa/3.0/"/>
              </a:rPr>
              <a:t>CC BY-SA</a:t>
            </a:r>
            <a:endParaRPr lang="en-IN" sz="1350"/>
          </a:p>
        </p:txBody>
      </p:sp>
    </p:spTree>
    <p:extLst>
      <p:ext uri="{BB962C8B-B14F-4D97-AF65-F5344CB8AC3E}">
        <p14:creationId xmlns:p14="http://schemas.microsoft.com/office/powerpoint/2010/main" val="612658828"/>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C5629D-ACA1-75E4-5471-43DD89618924}"/>
              </a:ext>
            </a:extLst>
          </p:cNvPr>
          <p:cNvPicPr>
            <a:picLocks noChangeAspect="1"/>
          </p:cNvPicPr>
          <p:nvPr/>
        </p:nvPicPr>
        <p:blipFill>
          <a:blip r:embed="rId2"/>
          <a:stretch>
            <a:fillRect/>
          </a:stretch>
        </p:blipFill>
        <p:spPr>
          <a:xfrm>
            <a:off x="0" y="0"/>
            <a:ext cx="18199053" cy="10287000"/>
          </a:xfrm>
          <a:prstGeom prst="rect">
            <a:avLst/>
          </a:prstGeom>
        </p:spPr>
      </p:pic>
    </p:spTree>
    <p:extLst>
      <p:ext uri="{BB962C8B-B14F-4D97-AF65-F5344CB8AC3E}">
        <p14:creationId xmlns:p14="http://schemas.microsoft.com/office/powerpoint/2010/main" val="3922685278"/>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101AF-1EA8-FC2D-34B4-37EC2DD5C0A7}"/>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14DE2AFD-0796-F77F-C9D5-D7D03C213675}"/>
              </a:ext>
            </a:extLst>
          </p:cNvPr>
          <p:cNvSpPr>
            <a:spLocks noGrp="1"/>
          </p:cNvSpPr>
          <p:nvPr>
            <p:ph type="subTitle" idx="1"/>
          </p:nvPr>
        </p:nvSpPr>
        <p:spPr/>
        <p:txBody>
          <a:bodyPr/>
          <a:lstStyle/>
          <a:p>
            <a:endParaRPr lang="en-IN"/>
          </a:p>
        </p:txBody>
      </p:sp>
      <p:pic>
        <p:nvPicPr>
          <p:cNvPr id="4" name="Picture 3">
            <a:extLst>
              <a:ext uri="{FF2B5EF4-FFF2-40B4-BE49-F238E27FC236}">
                <a16:creationId xmlns:a16="http://schemas.microsoft.com/office/drawing/2014/main" id="{93782162-419E-D012-B963-10371DF492C0}"/>
              </a:ext>
            </a:extLst>
          </p:cNvPr>
          <p:cNvPicPr>
            <a:picLocks noChangeAspect="1"/>
          </p:cNvPicPr>
          <p:nvPr/>
        </p:nvPicPr>
        <p:blipFill rotWithShape="1">
          <a:blip r:embed="rId2"/>
          <a:srcRect l="20748" t="7172" r="951" b="12045"/>
          <a:stretch/>
        </p:blipFill>
        <p:spPr>
          <a:xfrm>
            <a:off x="0" y="0"/>
            <a:ext cx="18288000" cy="10287000"/>
          </a:xfrm>
          <a:prstGeom prst="rect">
            <a:avLst/>
          </a:prstGeom>
        </p:spPr>
      </p:pic>
    </p:spTree>
    <p:extLst>
      <p:ext uri="{BB962C8B-B14F-4D97-AF65-F5344CB8AC3E}">
        <p14:creationId xmlns:p14="http://schemas.microsoft.com/office/powerpoint/2010/main" val="1244542612"/>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5EF841-9C30-27A3-8172-BA59F37E963D}"/>
              </a:ext>
            </a:extLst>
          </p:cNvPr>
          <p:cNvPicPr>
            <a:picLocks noChangeAspect="1"/>
          </p:cNvPicPr>
          <p:nvPr/>
        </p:nvPicPr>
        <p:blipFill rotWithShape="1">
          <a:blip r:embed="rId2"/>
          <a:srcRect l="10042" t="7520" r="8774" b="13356"/>
          <a:stretch/>
        </p:blipFill>
        <p:spPr>
          <a:xfrm>
            <a:off x="0" y="-60096"/>
            <a:ext cx="18288000" cy="10407192"/>
          </a:xfrm>
          <a:prstGeom prst="rect">
            <a:avLst/>
          </a:prstGeom>
        </p:spPr>
      </p:pic>
    </p:spTree>
    <p:extLst>
      <p:ext uri="{BB962C8B-B14F-4D97-AF65-F5344CB8AC3E}">
        <p14:creationId xmlns:p14="http://schemas.microsoft.com/office/powerpoint/2010/main" val="128492494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E48E857-ADE9-F25D-05F2-48109E69C22B}"/>
              </a:ext>
            </a:extLst>
          </p:cNvPr>
          <p:cNvPicPr>
            <a:picLocks noChangeAspect="1"/>
          </p:cNvPicPr>
          <p:nvPr/>
        </p:nvPicPr>
        <p:blipFill>
          <a:blip r:embed="rId2"/>
          <a:stretch>
            <a:fillRect/>
          </a:stretch>
        </p:blipFill>
        <p:spPr>
          <a:xfrm>
            <a:off x="34428" y="0"/>
            <a:ext cx="18219144" cy="10287000"/>
          </a:xfrm>
          <a:prstGeom prst="rect">
            <a:avLst/>
          </a:prstGeom>
        </p:spPr>
      </p:pic>
    </p:spTree>
    <p:extLst>
      <p:ext uri="{BB962C8B-B14F-4D97-AF65-F5344CB8AC3E}">
        <p14:creationId xmlns:p14="http://schemas.microsoft.com/office/powerpoint/2010/main" val="3309124891"/>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276D82-308C-C6A5-00A1-28848B016B0F}"/>
              </a:ext>
            </a:extLst>
          </p:cNvPr>
          <p:cNvPicPr>
            <a:picLocks noChangeAspect="1"/>
          </p:cNvPicPr>
          <p:nvPr/>
        </p:nvPicPr>
        <p:blipFill rotWithShape="1">
          <a:blip r:embed="rId2"/>
          <a:srcRect l="-133" t="7286" r="825" b="12990"/>
          <a:stretch/>
        </p:blipFill>
        <p:spPr>
          <a:xfrm>
            <a:off x="0" y="-594360"/>
            <a:ext cx="18288000" cy="10881360"/>
          </a:xfrm>
          <a:prstGeom prst="rect">
            <a:avLst/>
          </a:prstGeom>
        </p:spPr>
      </p:pic>
      <p:pic>
        <p:nvPicPr>
          <p:cNvPr id="1028" name="Picture 4" descr="Image result for aws logo with blue background">
            <a:extLst>
              <a:ext uri="{FF2B5EF4-FFF2-40B4-BE49-F238E27FC236}">
                <a16:creationId xmlns:a16="http://schemas.microsoft.com/office/drawing/2014/main" id="{8ED4D59F-5095-FB2C-5C83-0EFB1943C4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18" r="44065"/>
          <a:stretch/>
        </p:blipFill>
        <p:spPr bwMode="auto">
          <a:xfrm>
            <a:off x="-34290" y="0"/>
            <a:ext cx="7324628"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960450"/>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B915C0-AFCF-AD68-A5AE-36975047D73A}"/>
              </a:ext>
            </a:extLst>
          </p:cNvPr>
          <p:cNvPicPr>
            <a:picLocks noChangeAspect="1"/>
          </p:cNvPicPr>
          <p:nvPr/>
        </p:nvPicPr>
        <p:blipFill rotWithShape="1">
          <a:blip r:embed="rId2"/>
          <a:srcRect l="-132" t="7148" r="902" b="13952"/>
          <a:stretch/>
        </p:blipFill>
        <p:spPr>
          <a:xfrm>
            <a:off x="-98982" y="0"/>
            <a:ext cx="18386982" cy="10287000"/>
          </a:xfrm>
          <a:prstGeom prst="rect">
            <a:avLst/>
          </a:prstGeom>
        </p:spPr>
      </p:pic>
    </p:spTree>
    <p:extLst>
      <p:ext uri="{BB962C8B-B14F-4D97-AF65-F5344CB8AC3E}">
        <p14:creationId xmlns:p14="http://schemas.microsoft.com/office/powerpoint/2010/main" val="2888307310"/>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D9EE6C-91A8-3C0B-A7CE-314220728749}"/>
              </a:ext>
            </a:extLst>
          </p:cNvPr>
          <p:cNvPicPr>
            <a:picLocks noChangeAspect="1"/>
          </p:cNvPicPr>
          <p:nvPr/>
        </p:nvPicPr>
        <p:blipFill rotWithShape="1">
          <a:blip r:embed="rId2"/>
          <a:srcRect l="877" t="7009" r="747" b="14090"/>
          <a:stretch/>
        </p:blipFill>
        <p:spPr>
          <a:xfrm>
            <a:off x="0" y="0"/>
            <a:ext cx="18288000" cy="10287000"/>
          </a:xfrm>
          <a:prstGeom prst="rect">
            <a:avLst/>
          </a:prstGeom>
        </p:spPr>
      </p:pic>
    </p:spTree>
    <p:extLst>
      <p:ext uri="{BB962C8B-B14F-4D97-AF65-F5344CB8AC3E}">
        <p14:creationId xmlns:p14="http://schemas.microsoft.com/office/powerpoint/2010/main" val="2865880558"/>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0478" y="-876292"/>
            <a:ext cx="7003986" cy="12039584"/>
            <a:chOff x="0" y="0"/>
            <a:chExt cx="1844671" cy="3170919"/>
          </a:xfrm>
        </p:grpSpPr>
        <p:sp>
          <p:nvSpPr>
            <p:cNvPr id="3" name="Freeform 3"/>
            <p:cNvSpPr/>
            <p:nvPr/>
          </p:nvSpPr>
          <p:spPr>
            <a:xfrm>
              <a:off x="0" y="0"/>
              <a:ext cx="1844671" cy="3170919"/>
            </a:xfrm>
            <a:custGeom>
              <a:avLst/>
              <a:gdLst/>
              <a:ahLst/>
              <a:cxnLst/>
              <a:rect l="l" t="t" r="r" b="b"/>
              <a:pathLst>
                <a:path w="1844671" h="3170919">
                  <a:moveTo>
                    <a:pt x="0" y="0"/>
                  </a:moveTo>
                  <a:lnTo>
                    <a:pt x="1844671" y="0"/>
                  </a:lnTo>
                  <a:lnTo>
                    <a:pt x="1844671" y="3170919"/>
                  </a:lnTo>
                  <a:lnTo>
                    <a:pt x="0" y="3170919"/>
                  </a:lnTo>
                  <a:close/>
                </a:path>
              </a:pathLst>
            </a:custGeom>
            <a:solidFill>
              <a:srgbClr val="801421"/>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6438633" y="0"/>
            <a:ext cx="12543151" cy="11582230"/>
          </a:xfrm>
          <a:custGeom>
            <a:avLst/>
            <a:gdLst/>
            <a:ahLst/>
            <a:cxnLst/>
            <a:rect l="l" t="t" r="r" b="b"/>
            <a:pathLst>
              <a:path w="12543151" h="11582230">
                <a:moveTo>
                  <a:pt x="0" y="0"/>
                </a:moveTo>
                <a:lnTo>
                  <a:pt x="12543150" y="0"/>
                </a:lnTo>
                <a:lnTo>
                  <a:pt x="12543150" y="11582230"/>
                </a:lnTo>
                <a:lnTo>
                  <a:pt x="0" y="11582230"/>
                </a:lnTo>
                <a:lnTo>
                  <a:pt x="0" y="0"/>
                </a:lnTo>
                <a:close/>
              </a:path>
            </a:pathLst>
          </a:custGeom>
          <a:blipFill>
            <a:blip r:embed="rId2">
              <a:alphaModFix amt="51000"/>
            </a:blip>
            <a:stretch>
              <a:fillRect l="-19200" r="-19200"/>
            </a:stretch>
          </a:blipFill>
        </p:spPr>
        <p:txBody>
          <a:bodyPr/>
          <a:lstStyle/>
          <a:p>
            <a:endParaRPr lang="en-IN" dirty="0"/>
          </a:p>
        </p:txBody>
      </p:sp>
      <p:sp>
        <p:nvSpPr>
          <p:cNvPr id="6" name="TextBox 6"/>
          <p:cNvSpPr txBox="1"/>
          <p:nvPr/>
        </p:nvSpPr>
        <p:spPr>
          <a:xfrm>
            <a:off x="7238820" y="2583498"/>
            <a:ext cx="9779349" cy="5024755"/>
          </a:xfrm>
          <a:prstGeom prst="rect">
            <a:avLst/>
          </a:prstGeom>
        </p:spPr>
        <p:txBody>
          <a:bodyPr lIns="0" tIns="0" rIns="0" bIns="0" rtlCol="0" anchor="t">
            <a:spAutoFit/>
          </a:bodyPr>
          <a:lstStyle/>
          <a:p>
            <a:pPr>
              <a:lnSpc>
                <a:spcPts val="5600"/>
              </a:lnSpc>
            </a:pPr>
            <a:r>
              <a:rPr lang="en-US" sz="4000" dirty="0">
                <a:solidFill>
                  <a:srgbClr val="A20E20"/>
                </a:solidFill>
                <a:latin typeface="Helios"/>
              </a:rPr>
              <a:t>•Introduction​</a:t>
            </a:r>
          </a:p>
          <a:p>
            <a:pPr>
              <a:lnSpc>
                <a:spcPts val="5600"/>
              </a:lnSpc>
            </a:pPr>
            <a:r>
              <a:rPr lang="en-US" sz="4000" dirty="0">
                <a:solidFill>
                  <a:srgbClr val="A20E20"/>
                </a:solidFill>
                <a:latin typeface="Helios"/>
              </a:rPr>
              <a:t>•Architecture  Overview</a:t>
            </a:r>
          </a:p>
          <a:p>
            <a:pPr>
              <a:lnSpc>
                <a:spcPts val="5600"/>
              </a:lnSpc>
            </a:pPr>
            <a:r>
              <a:rPr lang="en-US" sz="4000" dirty="0">
                <a:solidFill>
                  <a:srgbClr val="A20E20"/>
                </a:solidFill>
                <a:latin typeface="Helios"/>
              </a:rPr>
              <a:t>•Amazon S3 Buckets</a:t>
            </a:r>
          </a:p>
          <a:p>
            <a:pPr>
              <a:lnSpc>
                <a:spcPts val="5600"/>
              </a:lnSpc>
            </a:pPr>
            <a:r>
              <a:rPr lang="en-US" sz="4000" dirty="0">
                <a:solidFill>
                  <a:srgbClr val="A20E20"/>
                </a:solidFill>
                <a:latin typeface="Helios"/>
              </a:rPr>
              <a:t>•Lambda Function </a:t>
            </a:r>
          </a:p>
          <a:p>
            <a:pPr>
              <a:lnSpc>
                <a:spcPts val="5600"/>
              </a:lnSpc>
            </a:pPr>
            <a:r>
              <a:rPr lang="en-US" sz="4000" dirty="0">
                <a:solidFill>
                  <a:srgbClr val="A20E20"/>
                </a:solidFill>
                <a:latin typeface="Helios"/>
              </a:rPr>
              <a:t>•Benefits of Serverless</a:t>
            </a:r>
          </a:p>
          <a:p>
            <a:pPr>
              <a:lnSpc>
                <a:spcPts val="5600"/>
              </a:lnSpc>
            </a:pPr>
            <a:r>
              <a:rPr lang="en-US" sz="4000" dirty="0">
                <a:solidFill>
                  <a:srgbClr val="A20E20"/>
                </a:solidFill>
                <a:latin typeface="Helios"/>
              </a:rPr>
              <a:t>•Conclusion</a:t>
            </a:r>
          </a:p>
          <a:p>
            <a:pPr>
              <a:lnSpc>
                <a:spcPts val="6439"/>
              </a:lnSpc>
              <a:spcBef>
                <a:spcPct val="0"/>
              </a:spcBef>
            </a:pPr>
            <a:endParaRPr lang="en-US" sz="4000" dirty="0">
              <a:solidFill>
                <a:srgbClr val="A20E20"/>
              </a:solidFill>
              <a:latin typeface="Helios"/>
            </a:endParaRPr>
          </a:p>
        </p:txBody>
      </p:sp>
      <p:sp>
        <p:nvSpPr>
          <p:cNvPr id="7" name="TextBox 7"/>
          <p:cNvSpPr txBox="1"/>
          <p:nvPr/>
        </p:nvSpPr>
        <p:spPr>
          <a:xfrm>
            <a:off x="450345" y="4078077"/>
            <a:ext cx="7385718" cy="1631855"/>
          </a:xfrm>
          <a:prstGeom prst="rect">
            <a:avLst/>
          </a:prstGeom>
        </p:spPr>
        <p:txBody>
          <a:bodyPr lIns="0" tIns="0" rIns="0" bIns="0" rtlCol="0" anchor="t">
            <a:spAutoFit/>
          </a:bodyPr>
          <a:lstStyle/>
          <a:p>
            <a:pPr>
              <a:lnSpc>
                <a:spcPts val="12984"/>
              </a:lnSpc>
            </a:pPr>
            <a:r>
              <a:rPr lang="en-US" sz="10820" dirty="0">
                <a:solidFill>
                  <a:srgbClr val="FFFFFF"/>
                </a:solidFill>
                <a:latin typeface="TT Hoves Bold"/>
              </a:rPr>
              <a:t>Agenda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4083" y="16127"/>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8999"/>
            </a:blip>
            <a:stretch>
              <a:fillRect l="-19483" t="-20760" b="-20760"/>
            </a:stretch>
          </a:blipFill>
        </p:spPr>
        <p:txBody>
          <a:bodyPr/>
          <a:lstStyle/>
          <a:p>
            <a:endParaRPr lang="en-IN" dirty="0"/>
          </a:p>
        </p:txBody>
      </p:sp>
      <p:grpSp>
        <p:nvGrpSpPr>
          <p:cNvPr id="3" name="Group 3"/>
          <p:cNvGrpSpPr/>
          <p:nvPr/>
        </p:nvGrpSpPr>
        <p:grpSpPr>
          <a:xfrm rot="-10800000">
            <a:off x="-3777921" y="2094877"/>
            <a:ext cx="7555842" cy="3482406"/>
            <a:chOff x="0" y="0"/>
            <a:chExt cx="406400" cy="187305"/>
          </a:xfrm>
        </p:grpSpPr>
        <p:sp>
          <p:nvSpPr>
            <p:cNvPr id="4" name="Freeform 4"/>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E8223B"/>
            </a:solidFill>
          </p:spPr>
        </p:sp>
        <p:sp>
          <p:nvSpPr>
            <p:cNvPr id="5" name="TextBox 5"/>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grpSp>
        <p:nvGrpSpPr>
          <p:cNvPr id="6" name="Group 6"/>
          <p:cNvGrpSpPr/>
          <p:nvPr/>
        </p:nvGrpSpPr>
        <p:grpSpPr>
          <a:xfrm rot="-10800000">
            <a:off x="-4109936" y="0"/>
            <a:ext cx="13253936" cy="3370693"/>
            <a:chOff x="0" y="0"/>
            <a:chExt cx="736505" cy="187305"/>
          </a:xfrm>
        </p:grpSpPr>
        <p:sp>
          <p:nvSpPr>
            <p:cNvPr id="7" name="Freeform 7"/>
            <p:cNvSpPr/>
            <p:nvPr/>
          </p:nvSpPr>
          <p:spPr>
            <a:xfrm>
              <a:off x="0" y="0"/>
              <a:ext cx="736505" cy="187305"/>
            </a:xfrm>
            <a:custGeom>
              <a:avLst/>
              <a:gdLst/>
              <a:ahLst/>
              <a:cxnLst/>
              <a:rect l="l" t="t" r="r" b="b"/>
              <a:pathLst>
                <a:path w="736505" h="187305">
                  <a:moveTo>
                    <a:pt x="203200" y="0"/>
                  </a:moveTo>
                  <a:lnTo>
                    <a:pt x="533305" y="0"/>
                  </a:lnTo>
                  <a:lnTo>
                    <a:pt x="736505" y="187305"/>
                  </a:lnTo>
                  <a:lnTo>
                    <a:pt x="0" y="187305"/>
                  </a:lnTo>
                  <a:lnTo>
                    <a:pt x="203200" y="0"/>
                  </a:lnTo>
                  <a:close/>
                </a:path>
              </a:pathLst>
            </a:custGeom>
            <a:solidFill>
              <a:srgbClr val="A20E20"/>
            </a:solidFill>
          </p:spPr>
        </p:sp>
        <p:sp>
          <p:nvSpPr>
            <p:cNvPr id="8" name="TextBox 8"/>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sp>
        <p:nvSpPr>
          <p:cNvPr id="9" name="TextBox 9"/>
          <p:cNvSpPr txBox="1"/>
          <p:nvPr/>
        </p:nvSpPr>
        <p:spPr>
          <a:xfrm>
            <a:off x="2517032" y="3677362"/>
            <a:ext cx="13335180" cy="5580938"/>
          </a:xfrm>
          <a:prstGeom prst="rect">
            <a:avLst/>
          </a:prstGeom>
        </p:spPr>
        <p:txBody>
          <a:bodyPr lIns="0" tIns="0" rIns="0" bIns="0" rtlCol="0" anchor="t">
            <a:spAutoFit/>
          </a:bodyPr>
          <a:lstStyle/>
          <a:p>
            <a:pPr>
              <a:lnSpc>
                <a:spcPts val="6304"/>
              </a:lnSpc>
            </a:pPr>
            <a:r>
              <a:rPr lang="en-US" sz="4503" dirty="0">
                <a:solidFill>
                  <a:srgbClr val="A20E20"/>
                </a:solidFill>
                <a:latin typeface="Arimo"/>
              </a:rPr>
              <a:t>A serverless image processing application is a cloud-based solution that automates the resizing and optimization of images when they are uploaded to an Amazon S3 bucket. This approach eliminates the need for maintaining dedicated servers, as the application relies on cloud services like AWS Lambda to perform the image processing tasks.</a:t>
            </a:r>
          </a:p>
        </p:txBody>
      </p:sp>
      <p:sp>
        <p:nvSpPr>
          <p:cNvPr id="10" name="TextBox 10"/>
          <p:cNvSpPr txBox="1"/>
          <p:nvPr/>
        </p:nvSpPr>
        <p:spPr>
          <a:xfrm>
            <a:off x="529131" y="1028700"/>
            <a:ext cx="6497580" cy="1219200"/>
          </a:xfrm>
          <a:prstGeom prst="rect">
            <a:avLst/>
          </a:prstGeom>
        </p:spPr>
        <p:txBody>
          <a:bodyPr lIns="0" tIns="0" rIns="0" bIns="0" rtlCol="0" anchor="t">
            <a:spAutoFit/>
          </a:bodyPr>
          <a:lstStyle/>
          <a:p>
            <a:pPr algn="ctr">
              <a:lnSpc>
                <a:spcPts val="9654"/>
              </a:lnSpc>
            </a:pPr>
            <a:r>
              <a:rPr lang="en-US" sz="8045" dirty="0">
                <a:solidFill>
                  <a:srgbClr val="FFFFFF"/>
                </a:solidFill>
                <a:latin typeface="TT Hoves Bold"/>
              </a:rPr>
              <a:t>Introduction </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22" presetClass="entr" presetSubtype="8" fill="hold"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wipe(left)">
                                      <p:cBhvr>
                                        <p:cTn id="13" dur="500"/>
                                        <p:tgtEl>
                                          <p:spTgt spid="10">
                                            <p:txEl>
                                              <p:pRg st="0" end="0"/>
                                            </p:txEl>
                                          </p:spTgt>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right)">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6811442" cy="10287000"/>
          </a:xfrm>
          <a:custGeom>
            <a:avLst/>
            <a:gdLst/>
            <a:ahLst/>
            <a:cxnLst/>
            <a:rect l="l" t="t" r="r" b="b"/>
            <a:pathLst>
              <a:path w="6811442" h="10287000">
                <a:moveTo>
                  <a:pt x="0" y="0"/>
                </a:moveTo>
                <a:lnTo>
                  <a:pt x="6811442" y="0"/>
                </a:lnTo>
                <a:lnTo>
                  <a:pt x="6811442" y="10287000"/>
                </a:lnTo>
                <a:lnTo>
                  <a:pt x="0" y="10287000"/>
                </a:lnTo>
                <a:lnTo>
                  <a:pt x="0" y="0"/>
                </a:lnTo>
                <a:close/>
              </a:path>
            </a:pathLst>
          </a:custGeom>
          <a:blipFill>
            <a:blip r:embed="rId2"/>
            <a:stretch>
              <a:fillRect l="-26231" r="-24793"/>
            </a:stretch>
          </a:blipFill>
        </p:spPr>
      </p:sp>
      <p:sp>
        <p:nvSpPr>
          <p:cNvPr id="3" name="TextBox 3"/>
          <p:cNvSpPr txBox="1"/>
          <p:nvPr/>
        </p:nvSpPr>
        <p:spPr>
          <a:xfrm>
            <a:off x="6811442" y="1000125"/>
            <a:ext cx="11672586" cy="1314450"/>
          </a:xfrm>
          <a:prstGeom prst="rect">
            <a:avLst/>
          </a:prstGeom>
        </p:spPr>
        <p:txBody>
          <a:bodyPr lIns="0" tIns="0" rIns="0" bIns="0" rtlCol="0" anchor="t">
            <a:spAutoFit/>
          </a:bodyPr>
          <a:lstStyle/>
          <a:p>
            <a:pPr>
              <a:lnSpc>
                <a:spcPts val="10199"/>
              </a:lnSpc>
            </a:pPr>
            <a:r>
              <a:rPr lang="en-US" sz="8499" dirty="0">
                <a:solidFill>
                  <a:srgbClr val="A20E20"/>
                </a:solidFill>
                <a:latin typeface="Arimo Bold"/>
              </a:rPr>
              <a:t>Architecture overview </a:t>
            </a:r>
          </a:p>
        </p:txBody>
      </p:sp>
      <p:sp>
        <p:nvSpPr>
          <p:cNvPr id="4" name="TextBox 4"/>
          <p:cNvSpPr txBox="1"/>
          <p:nvPr/>
        </p:nvSpPr>
        <p:spPr>
          <a:xfrm>
            <a:off x="7135322" y="3514256"/>
            <a:ext cx="8079296" cy="4647208"/>
          </a:xfrm>
          <a:prstGeom prst="rect">
            <a:avLst/>
          </a:prstGeom>
        </p:spPr>
        <p:txBody>
          <a:bodyPr lIns="0" tIns="0" rIns="0" bIns="0" rtlCol="0" anchor="t">
            <a:spAutoFit/>
          </a:bodyPr>
          <a:lstStyle/>
          <a:p>
            <a:pPr marL="818060" lvl="1" indent="-409030">
              <a:lnSpc>
                <a:spcPts val="5304"/>
              </a:lnSpc>
              <a:buFont typeface="Arial"/>
              <a:buChar char="•"/>
            </a:pPr>
            <a:r>
              <a:rPr lang="en-US" sz="3789" dirty="0">
                <a:solidFill>
                  <a:srgbClr val="A20E20"/>
                </a:solidFill>
                <a:latin typeface="Canva Sans"/>
              </a:rPr>
              <a:t>The serverless architecture involves AWS Lambda functions triggered by events from Amazon S3 buckets. </a:t>
            </a:r>
          </a:p>
          <a:p>
            <a:pPr marL="818060" lvl="1" indent="-409030">
              <a:lnSpc>
                <a:spcPts val="5304"/>
              </a:lnSpc>
              <a:buFont typeface="Arial"/>
              <a:buChar char="•"/>
            </a:pPr>
            <a:r>
              <a:rPr lang="en-US" sz="3789" dirty="0">
                <a:solidFill>
                  <a:srgbClr val="A20E20"/>
                </a:solidFill>
                <a:latin typeface="Canva Sans"/>
              </a:rPr>
              <a:t>This event-driven approach ensures immediate processing upon image uploads.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42"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8535495" y="693614"/>
            <a:ext cx="13593388" cy="9258300"/>
            <a:chOff x="0" y="0"/>
            <a:chExt cx="5475623" cy="3729384"/>
          </a:xfrm>
        </p:grpSpPr>
        <p:sp>
          <p:nvSpPr>
            <p:cNvPr id="3" name="Freeform 3"/>
            <p:cNvSpPr/>
            <p:nvPr/>
          </p:nvSpPr>
          <p:spPr>
            <a:xfrm>
              <a:off x="0" y="0"/>
              <a:ext cx="5475623" cy="3729384"/>
            </a:xfrm>
            <a:custGeom>
              <a:avLst/>
              <a:gdLst/>
              <a:ahLst/>
              <a:cxnLst/>
              <a:rect l="l" t="t" r="r" b="b"/>
              <a:pathLst>
                <a:path w="5475623" h="3729384">
                  <a:moveTo>
                    <a:pt x="3322462" y="3729384"/>
                  </a:moveTo>
                  <a:lnTo>
                    <a:pt x="0" y="3729384"/>
                  </a:lnTo>
                  <a:lnTo>
                    <a:pt x="2153161" y="0"/>
                  </a:lnTo>
                  <a:lnTo>
                    <a:pt x="5475623" y="0"/>
                  </a:lnTo>
                  <a:lnTo>
                    <a:pt x="3322462" y="3729384"/>
                  </a:lnTo>
                  <a:close/>
                </a:path>
              </a:pathLst>
            </a:custGeom>
            <a:solidFill>
              <a:srgbClr val="E8223B"/>
            </a:solidFill>
          </p:spPr>
        </p:sp>
        <p:sp>
          <p:nvSpPr>
            <p:cNvPr id="4" name="Freeform 4"/>
            <p:cNvSpPr/>
            <p:nvPr/>
          </p:nvSpPr>
          <p:spPr>
            <a:xfrm>
              <a:off x="0" y="0"/>
              <a:ext cx="5475623" cy="3729384"/>
            </a:xfrm>
            <a:custGeom>
              <a:avLst/>
              <a:gdLst/>
              <a:ahLst/>
              <a:cxnLst/>
              <a:rect l="l" t="t" r="r" b="b"/>
              <a:pathLst>
                <a:path w="5475623" h="3729384">
                  <a:moveTo>
                    <a:pt x="3322462" y="3729384"/>
                  </a:moveTo>
                  <a:lnTo>
                    <a:pt x="0" y="3729384"/>
                  </a:lnTo>
                  <a:lnTo>
                    <a:pt x="2153161" y="0"/>
                  </a:lnTo>
                  <a:lnTo>
                    <a:pt x="5475623" y="0"/>
                  </a:lnTo>
                  <a:lnTo>
                    <a:pt x="3322462" y="3729384"/>
                  </a:lnTo>
                  <a:close/>
                </a:path>
              </a:pathLst>
            </a:custGeom>
            <a:blipFill>
              <a:blip r:embed="rId2"/>
              <a:stretch>
                <a:fillRect t="-5063" b="-37207"/>
              </a:stretch>
            </a:blipFill>
          </p:spPr>
        </p:sp>
      </p:grpSp>
      <p:grpSp>
        <p:nvGrpSpPr>
          <p:cNvPr id="5" name="Group 5"/>
          <p:cNvGrpSpPr/>
          <p:nvPr/>
        </p:nvGrpSpPr>
        <p:grpSpPr>
          <a:xfrm>
            <a:off x="702174" y="3443499"/>
            <a:ext cx="10006781" cy="5694801"/>
            <a:chOff x="0" y="-66675"/>
            <a:chExt cx="2635531" cy="1499865"/>
          </a:xfrm>
        </p:grpSpPr>
        <p:sp>
          <p:nvSpPr>
            <p:cNvPr id="6" name="Freeform 6"/>
            <p:cNvSpPr/>
            <p:nvPr/>
          </p:nvSpPr>
          <p:spPr>
            <a:xfrm>
              <a:off x="0" y="-31605"/>
              <a:ext cx="2635531" cy="1464795"/>
            </a:xfrm>
            <a:custGeom>
              <a:avLst/>
              <a:gdLst/>
              <a:ahLst/>
              <a:cxnLst/>
              <a:rect l="l" t="t" r="r" b="b"/>
              <a:pathLst>
                <a:path w="2635531" h="1464795">
                  <a:moveTo>
                    <a:pt x="0" y="0"/>
                  </a:moveTo>
                  <a:lnTo>
                    <a:pt x="2635531" y="0"/>
                  </a:lnTo>
                  <a:lnTo>
                    <a:pt x="2635531" y="1464795"/>
                  </a:lnTo>
                  <a:lnTo>
                    <a:pt x="0" y="1464795"/>
                  </a:lnTo>
                  <a:close/>
                </a:path>
              </a:pathLst>
            </a:custGeom>
            <a:solidFill>
              <a:srgbClr val="FFFFFF"/>
            </a:solidFill>
            <a:ln w="9525">
              <a:noFill/>
            </a:ln>
          </p:spPr>
          <p:txBody>
            <a:bodyPr/>
            <a:lstStyle/>
            <a:p>
              <a:endParaRPr lang="en-IN" dirty="0"/>
            </a:p>
          </p:txBody>
        </p:sp>
        <p:sp>
          <p:nvSpPr>
            <p:cNvPr id="7" name="TextBox 7"/>
            <p:cNvSpPr txBox="1"/>
            <p:nvPr/>
          </p:nvSpPr>
          <p:spPr>
            <a:xfrm>
              <a:off x="0" y="-66675"/>
              <a:ext cx="2635531" cy="1464795"/>
            </a:xfrm>
            <a:prstGeom prst="rect">
              <a:avLst/>
            </a:prstGeom>
          </p:spPr>
          <p:txBody>
            <a:bodyPr lIns="50800" tIns="50800" rIns="50800" bIns="50800" rtlCol="0" anchor="ctr"/>
            <a:lstStyle/>
            <a:p>
              <a:pPr marL="647692" lvl="1" indent="-323846">
                <a:lnSpc>
                  <a:spcPts val="4199"/>
                </a:lnSpc>
                <a:buFont typeface="Arial"/>
                <a:buChar char="•"/>
              </a:pPr>
              <a:r>
                <a:rPr lang="en-US" sz="2999" dirty="0">
                  <a:solidFill>
                    <a:srgbClr val="A20E20"/>
                  </a:solidFill>
                  <a:latin typeface="Helios"/>
                </a:rPr>
                <a:t>The purpose of the Amazon S3 (Simple Storage Service) bucket in the context of the serverless image processing application is to serve as a central storage location for both the original and processed images. </a:t>
              </a:r>
            </a:p>
            <a:p>
              <a:pPr marL="647692" lvl="1" indent="-323846">
                <a:lnSpc>
                  <a:spcPts val="4199"/>
                </a:lnSpc>
                <a:buFont typeface="Arial"/>
                <a:buChar char="•"/>
              </a:pPr>
              <a:r>
                <a:rPr lang="en-US" sz="2999" dirty="0">
                  <a:solidFill>
                    <a:srgbClr val="A20E20"/>
                  </a:solidFill>
                  <a:latin typeface="Helios"/>
                </a:rPr>
                <a:t>It acts as a durable and scalable repository that enables seamless uploading, storage, and retrieval of images.</a:t>
              </a:r>
            </a:p>
          </p:txBody>
        </p:sp>
      </p:grpSp>
      <p:grpSp>
        <p:nvGrpSpPr>
          <p:cNvPr id="8" name="Group 8"/>
          <p:cNvGrpSpPr/>
          <p:nvPr/>
        </p:nvGrpSpPr>
        <p:grpSpPr>
          <a:xfrm rot="-10800000">
            <a:off x="14447117" y="-331087"/>
            <a:ext cx="7681766" cy="3540443"/>
            <a:chOff x="0" y="0"/>
            <a:chExt cx="406400" cy="187305"/>
          </a:xfrm>
        </p:grpSpPr>
        <p:sp>
          <p:nvSpPr>
            <p:cNvPr id="9" name="Freeform 9"/>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E8223B">
                <a:alpha val="80000"/>
              </a:srgbClr>
            </a:solidFill>
          </p:spPr>
        </p:sp>
        <p:sp>
          <p:nvSpPr>
            <p:cNvPr id="10" name="TextBox 10"/>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sp>
        <p:nvSpPr>
          <p:cNvPr id="11" name="TextBox 11"/>
          <p:cNvSpPr txBox="1"/>
          <p:nvPr/>
        </p:nvSpPr>
        <p:spPr>
          <a:xfrm>
            <a:off x="702174" y="1038225"/>
            <a:ext cx="12627597" cy="1476375"/>
          </a:xfrm>
          <a:prstGeom prst="rect">
            <a:avLst/>
          </a:prstGeom>
        </p:spPr>
        <p:txBody>
          <a:bodyPr lIns="0" tIns="0" rIns="0" bIns="0" rtlCol="0" anchor="t">
            <a:spAutoFit/>
          </a:bodyPr>
          <a:lstStyle/>
          <a:p>
            <a:pPr>
              <a:lnSpc>
                <a:spcPts val="11760"/>
              </a:lnSpc>
            </a:pPr>
            <a:r>
              <a:rPr lang="en-US" sz="9800" dirty="0">
                <a:solidFill>
                  <a:srgbClr val="A20E20"/>
                </a:solidFill>
                <a:latin typeface="TT Hoves Bold"/>
              </a:rPr>
              <a:t>Amazon S3 Bucket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61588" y="447627"/>
            <a:ext cx="9695268" cy="8893133"/>
          </a:xfrm>
          <a:custGeom>
            <a:avLst/>
            <a:gdLst/>
            <a:ahLst/>
            <a:cxnLst/>
            <a:rect l="l" t="t" r="r" b="b"/>
            <a:pathLst>
              <a:path w="9695268" h="8893133">
                <a:moveTo>
                  <a:pt x="0" y="0"/>
                </a:moveTo>
                <a:lnTo>
                  <a:pt x="9695268" y="0"/>
                </a:lnTo>
                <a:lnTo>
                  <a:pt x="9695268" y="8893134"/>
                </a:lnTo>
                <a:lnTo>
                  <a:pt x="0" y="8893134"/>
                </a:lnTo>
                <a:lnTo>
                  <a:pt x="0" y="0"/>
                </a:lnTo>
                <a:close/>
              </a:path>
            </a:pathLst>
          </a:custGeom>
          <a:blipFill>
            <a:blip r:embed="rId2"/>
            <a:stretch>
              <a:fillRect l="-11103" r="-11103"/>
            </a:stretch>
          </a:blipFill>
        </p:spPr>
        <p:txBody>
          <a:bodyPr/>
          <a:lstStyle/>
          <a:p>
            <a:endParaRPr lang="en-IN" dirty="0"/>
          </a:p>
        </p:txBody>
      </p:sp>
      <p:grpSp>
        <p:nvGrpSpPr>
          <p:cNvPr id="3" name="Group 3"/>
          <p:cNvGrpSpPr/>
          <p:nvPr/>
        </p:nvGrpSpPr>
        <p:grpSpPr>
          <a:xfrm>
            <a:off x="-5808085" y="447627"/>
            <a:ext cx="19502404" cy="10088970"/>
            <a:chOff x="0" y="0"/>
            <a:chExt cx="488421" cy="252670"/>
          </a:xfrm>
        </p:grpSpPr>
        <p:sp>
          <p:nvSpPr>
            <p:cNvPr id="4" name="Freeform 4"/>
            <p:cNvSpPr/>
            <p:nvPr/>
          </p:nvSpPr>
          <p:spPr>
            <a:xfrm>
              <a:off x="0" y="0"/>
              <a:ext cx="488421" cy="252670"/>
            </a:xfrm>
            <a:custGeom>
              <a:avLst/>
              <a:gdLst/>
              <a:ahLst/>
              <a:cxnLst/>
              <a:rect l="l" t="t" r="r" b="b"/>
              <a:pathLst>
                <a:path w="488421" h="252670">
                  <a:moveTo>
                    <a:pt x="203200" y="0"/>
                  </a:moveTo>
                  <a:lnTo>
                    <a:pt x="285221" y="0"/>
                  </a:lnTo>
                  <a:lnTo>
                    <a:pt x="488421" y="252670"/>
                  </a:lnTo>
                  <a:lnTo>
                    <a:pt x="0" y="252670"/>
                  </a:lnTo>
                  <a:lnTo>
                    <a:pt x="203200" y="0"/>
                  </a:lnTo>
                  <a:close/>
                </a:path>
              </a:pathLst>
            </a:custGeom>
            <a:solidFill>
              <a:srgbClr val="E4E4E4"/>
            </a:solidFill>
          </p:spPr>
        </p:sp>
        <p:sp>
          <p:nvSpPr>
            <p:cNvPr id="5" name="TextBox 5"/>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grpSp>
        <p:nvGrpSpPr>
          <p:cNvPr id="6" name="Group 6"/>
          <p:cNvGrpSpPr/>
          <p:nvPr/>
        </p:nvGrpSpPr>
        <p:grpSpPr>
          <a:xfrm rot="-10800000">
            <a:off x="-4157561" y="0"/>
            <a:ext cx="14753038" cy="3370693"/>
            <a:chOff x="0" y="0"/>
            <a:chExt cx="819809" cy="187305"/>
          </a:xfrm>
        </p:grpSpPr>
        <p:sp>
          <p:nvSpPr>
            <p:cNvPr id="7" name="Freeform 7"/>
            <p:cNvSpPr/>
            <p:nvPr/>
          </p:nvSpPr>
          <p:spPr>
            <a:xfrm>
              <a:off x="0" y="0"/>
              <a:ext cx="819809" cy="187305"/>
            </a:xfrm>
            <a:custGeom>
              <a:avLst/>
              <a:gdLst/>
              <a:ahLst/>
              <a:cxnLst/>
              <a:rect l="l" t="t" r="r" b="b"/>
              <a:pathLst>
                <a:path w="819809" h="187305">
                  <a:moveTo>
                    <a:pt x="203200" y="0"/>
                  </a:moveTo>
                  <a:lnTo>
                    <a:pt x="616609" y="0"/>
                  </a:lnTo>
                  <a:lnTo>
                    <a:pt x="819809" y="187305"/>
                  </a:lnTo>
                  <a:lnTo>
                    <a:pt x="0" y="187305"/>
                  </a:lnTo>
                  <a:lnTo>
                    <a:pt x="203200" y="0"/>
                  </a:lnTo>
                  <a:close/>
                </a:path>
              </a:pathLst>
            </a:custGeom>
            <a:solidFill>
              <a:srgbClr val="A20E20"/>
            </a:solidFill>
          </p:spPr>
          <p:txBody>
            <a:bodyPr/>
            <a:lstStyle/>
            <a:p>
              <a:endParaRPr lang="en-IN" dirty="0"/>
            </a:p>
          </p:txBody>
        </p:sp>
        <p:sp>
          <p:nvSpPr>
            <p:cNvPr id="8" name="TextBox 8"/>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sp>
        <p:nvSpPr>
          <p:cNvPr id="9" name="TextBox 9"/>
          <p:cNvSpPr txBox="1"/>
          <p:nvPr/>
        </p:nvSpPr>
        <p:spPr>
          <a:xfrm>
            <a:off x="1028700" y="447627"/>
            <a:ext cx="7179128" cy="2571750"/>
          </a:xfrm>
          <a:prstGeom prst="rect">
            <a:avLst/>
          </a:prstGeom>
        </p:spPr>
        <p:txBody>
          <a:bodyPr lIns="0" tIns="0" rIns="0" bIns="0" rtlCol="0" anchor="t">
            <a:spAutoFit/>
          </a:bodyPr>
          <a:lstStyle/>
          <a:p>
            <a:pPr>
              <a:lnSpc>
                <a:spcPts val="10199"/>
              </a:lnSpc>
            </a:pPr>
            <a:r>
              <a:rPr lang="en-US" sz="8499" dirty="0">
                <a:solidFill>
                  <a:srgbClr val="FFFFFF"/>
                </a:solidFill>
                <a:latin typeface="TT Hoves Bold"/>
              </a:rPr>
              <a:t>Lambda function </a:t>
            </a:r>
          </a:p>
        </p:txBody>
      </p:sp>
      <p:sp>
        <p:nvSpPr>
          <p:cNvPr id="10" name="TextBox 10"/>
          <p:cNvSpPr txBox="1"/>
          <p:nvPr/>
        </p:nvSpPr>
        <p:spPr>
          <a:xfrm>
            <a:off x="-143410" y="4350951"/>
            <a:ext cx="9704998" cy="4508732"/>
          </a:xfrm>
          <a:prstGeom prst="rect">
            <a:avLst/>
          </a:prstGeom>
        </p:spPr>
        <p:txBody>
          <a:bodyPr lIns="0" tIns="0" rIns="0" bIns="0" rtlCol="0" anchor="t">
            <a:spAutoFit/>
          </a:bodyPr>
          <a:lstStyle/>
          <a:p>
            <a:pPr marL="719154" lvl="1" indent="-359577">
              <a:lnSpc>
                <a:spcPts val="5129"/>
              </a:lnSpc>
              <a:buFont typeface="Arial"/>
              <a:buChar char="•"/>
            </a:pPr>
            <a:r>
              <a:rPr lang="en-US" sz="3330" dirty="0">
                <a:solidFill>
                  <a:srgbClr val="A20E20"/>
                </a:solidFill>
                <a:latin typeface="Helios"/>
              </a:rPr>
              <a:t>Event-driven: Responds to events like HTTP requests or S3 uploads.</a:t>
            </a:r>
          </a:p>
          <a:p>
            <a:pPr marL="719154" lvl="1" indent="-359577">
              <a:lnSpc>
                <a:spcPts val="5129"/>
              </a:lnSpc>
              <a:buFont typeface="Arial"/>
              <a:buChar char="•"/>
            </a:pPr>
            <a:r>
              <a:rPr lang="en-US" sz="3330" dirty="0">
                <a:solidFill>
                  <a:srgbClr val="A20E20"/>
                </a:solidFill>
                <a:latin typeface="Helios"/>
              </a:rPr>
              <a:t>Languages: Supports Node.js, Python, Java, etc.</a:t>
            </a:r>
          </a:p>
          <a:p>
            <a:pPr marL="719154" lvl="1" indent="-359577">
              <a:lnSpc>
                <a:spcPts val="5129"/>
              </a:lnSpc>
              <a:buFont typeface="Arial"/>
              <a:buChar char="•"/>
            </a:pPr>
            <a:r>
              <a:rPr lang="en-US" sz="3330" dirty="0">
                <a:solidFill>
                  <a:srgbClr val="A20E20"/>
                </a:solidFill>
                <a:latin typeface="Helios"/>
              </a:rPr>
              <a:t>Create Lambda function: Define handler, code, configure triggers.</a:t>
            </a:r>
          </a:p>
          <a:p>
            <a:pPr marL="719154" lvl="1" indent="-359577">
              <a:lnSpc>
                <a:spcPts val="5129"/>
              </a:lnSpc>
              <a:buFont typeface="Arial"/>
              <a:buChar char="•"/>
            </a:pPr>
            <a:r>
              <a:rPr lang="en-US" sz="3330" dirty="0">
                <a:solidFill>
                  <a:srgbClr val="A20E20"/>
                </a:solidFill>
                <a:latin typeface="Helios"/>
              </a:rPr>
              <a:t>Deployment: Upload the code.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42"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2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down)">
                                      <p:cBhvr>
                                        <p:cTn id="18" dur="500"/>
                                        <p:tgtEl>
                                          <p:spTgt spid="2"/>
                                        </p:tgtEl>
                                      </p:cBhvr>
                                    </p:animEffect>
                                  </p:childTnLst>
                                </p:cTn>
                              </p:par>
                              <p:par>
                                <p:cTn id="19" presetID="42"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324259" y="-2727870"/>
            <a:ext cx="21853498" cy="5455740"/>
            <a:chOff x="0" y="0"/>
            <a:chExt cx="1012092" cy="252670"/>
          </a:xfrm>
        </p:grpSpPr>
        <p:sp>
          <p:nvSpPr>
            <p:cNvPr id="3" name="Freeform 3"/>
            <p:cNvSpPr/>
            <p:nvPr/>
          </p:nvSpPr>
          <p:spPr>
            <a:xfrm>
              <a:off x="0" y="0"/>
              <a:ext cx="1012092" cy="252670"/>
            </a:xfrm>
            <a:custGeom>
              <a:avLst/>
              <a:gdLst/>
              <a:ahLst/>
              <a:cxnLst/>
              <a:rect l="l" t="t" r="r" b="b"/>
              <a:pathLst>
                <a:path w="1012092" h="252670">
                  <a:moveTo>
                    <a:pt x="203200" y="0"/>
                  </a:moveTo>
                  <a:lnTo>
                    <a:pt x="808892" y="0"/>
                  </a:lnTo>
                  <a:lnTo>
                    <a:pt x="1012092" y="252670"/>
                  </a:lnTo>
                  <a:lnTo>
                    <a:pt x="0" y="252670"/>
                  </a:lnTo>
                  <a:lnTo>
                    <a:pt x="203200" y="0"/>
                  </a:lnTo>
                  <a:close/>
                </a:path>
              </a:pathLst>
            </a:custGeom>
            <a:solidFill>
              <a:srgbClr val="F4505D">
                <a:alpha val="76863"/>
              </a:srgbClr>
            </a:solidFill>
          </p:spPr>
        </p:sp>
        <p:sp>
          <p:nvSpPr>
            <p:cNvPr id="4" name="TextBox 4"/>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rot="-10800000">
            <a:off x="-6258005" y="-88241"/>
            <a:ext cx="15118279" cy="3185392"/>
            <a:chOff x="0" y="0"/>
            <a:chExt cx="1216146" cy="256240"/>
          </a:xfrm>
        </p:grpSpPr>
        <p:sp>
          <p:nvSpPr>
            <p:cNvPr id="6" name="Freeform 6"/>
            <p:cNvSpPr/>
            <p:nvPr/>
          </p:nvSpPr>
          <p:spPr>
            <a:xfrm>
              <a:off x="0" y="0"/>
              <a:ext cx="1216146" cy="256240"/>
            </a:xfrm>
            <a:custGeom>
              <a:avLst/>
              <a:gdLst/>
              <a:ahLst/>
              <a:cxnLst/>
              <a:rect l="l" t="t" r="r" b="b"/>
              <a:pathLst>
                <a:path w="1216146" h="256240">
                  <a:moveTo>
                    <a:pt x="203200" y="0"/>
                  </a:moveTo>
                  <a:lnTo>
                    <a:pt x="1012946" y="0"/>
                  </a:lnTo>
                  <a:lnTo>
                    <a:pt x="1216146" y="256240"/>
                  </a:lnTo>
                  <a:lnTo>
                    <a:pt x="0" y="256240"/>
                  </a:lnTo>
                  <a:lnTo>
                    <a:pt x="203200" y="0"/>
                  </a:lnTo>
                  <a:close/>
                </a:path>
              </a:pathLst>
            </a:custGeom>
            <a:solidFill>
              <a:srgbClr val="A20E20"/>
            </a:solidFill>
          </p:spPr>
        </p:sp>
        <p:sp>
          <p:nvSpPr>
            <p:cNvPr id="7" name="TextBox 7"/>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sp>
        <p:nvSpPr>
          <p:cNvPr id="8" name="Freeform 8"/>
          <p:cNvSpPr/>
          <p:nvPr/>
        </p:nvSpPr>
        <p:spPr>
          <a:xfrm>
            <a:off x="12373289" y="3581816"/>
            <a:ext cx="4847572" cy="4627227"/>
          </a:xfrm>
          <a:custGeom>
            <a:avLst/>
            <a:gdLst/>
            <a:ahLst/>
            <a:cxnLst/>
            <a:rect l="l" t="t" r="r" b="b"/>
            <a:pathLst>
              <a:path w="4847572" h="4627227">
                <a:moveTo>
                  <a:pt x="0" y="0"/>
                </a:moveTo>
                <a:lnTo>
                  <a:pt x="4847572" y="0"/>
                </a:lnTo>
                <a:lnTo>
                  <a:pt x="4847572" y="4627227"/>
                </a:lnTo>
                <a:lnTo>
                  <a:pt x="0" y="4627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1028700" y="239964"/>
            <a:ext cx="6211801" cy="2571750"/>
          </a:xfrm>
          <a:prstGeom prst="rect">
            <a:avLst/>
          </a:prstGeom>
        </p:spPr>
        <p:txBody>
          <a:bodyPr lIns="0" tIns="0" rIns="0" bIns="0" rtlCol="0" anchor="t">
            <a:spAutoFit/>
          </a:bodyPr>
          <a:lstStyle/>
          <a:p>
            <a:pPr>
              <a:lnSpc>
                <a:spcPts val="10199"/>
              </a:lnSpc>
            </a:pPr>
            <a:r>
              <a:rPr lang="en-US" sz="8499" dirty="0">
                <a:solidFill>
                  <a:srgbClr val="FFFFFF"/>
                </a:solidFill>
                <a:latin typeface="TT Hoves Bold"/>
              </a:rPr>
              <a:t>Benefits of Serverless</a:t>
            </a:r>
          </a:p>
        </p:txBody>
      </p:sp>
      <p:sp>
        <p:nvSpPr>
          <p:cNvPr id="10" name="TextBox 10"/>
          <p:cNvSpPr txBox="1"/>
          <p:nvPr/>
        </p:nvSpPr>
        <p:spPr>
          <a:xfrm>
            <a:off x="555217" y="3939254"/>
            <a:ext cx="10047273" cy="4800600"/>
          </a:xfrm>
          <a:prstGeom prst="rect">
            <a:avLst/>
          </a:prstGeom>
        </p:spPr>
        <p:txBody>
          <a:bodyPr lIns="0" tIns="0" rIns="0" bIns="0" rtlCol="0" anchor="t">
            <a:spAutoFit/>
          </a:bodyPr>
          <a:lstStyle/>
          <a:p>
            <a:pPr marL="647700" lvl="1" indent="-323850">
              <a:lnSpc>
                <a:spcPts val="4200"/>
              </a:lnSpc>
              <a:buFont typeface="Arial"/>
              <a:buChar char="•"/>
            </a:pPr>
            <a:r>
              <a:rPr lang="en-US" sz="3000" dirty="0">
                <a:solidFill>
                  <a:srgbClr val="A20E20"/>
                </a:solidFill>
                <a:latin typeface="Helios"/>
              </a:rPr>
              <a:t>Scalability: Automatic scaling handles varying workloads without manual intervention.</a:t>
            </a:r>
          </a:p>
          <a:p>
            <a:pPr marL="647700" lvl="1" indent="-323850">
              <a:lnSpc>
                <a:spcPts val="4200"/>
              </a:lnSpc>
              <a:spcBef>
                <a:spcPct val="0"/>
              </a:spcBef>
              <a:buFont typeface="Arial"/>
              <a:buChar char="•"/>
            </a:pPr>
            <a:r>
              <a:rPr lang="en-US" sz="3000" dirty="0">
                <a:solidFill>
                  <a:srgbClr val="A20E20"/>
                </a:solidFill>
                <a:latin typeface="Helios"/>
              </a:rPr>
              <a:t>Cost Efficiency: Pay only for actual usage, reducing infrastructure costs.</a:t>
            </a:r>
          </a:p>
          <a:p>
            <a:pPr marL="647700" lvl="1" indent="-323850">
              <a:lnSpc>
                <a:spcPts val="4200"/>
              </a:lnSpc>
              <a:spcBef>
                <a:spcPct val="0"/>
              </a:spcBef>
              <a:buFont typeface="Arial"/>
              <a:buChar char="•"/>
            </a:pPr>
            <a:r>
              <a:rPr lang="en-US" sz="3000" dirty="0">
                <a:solidFill>
                  <a:srgbClr val="A20E20"/>
                </a:solidFill>
                <a:latin typeface="Helios"/>
              </a:rPr>
              <a:t>Simplified Development: Focus on code, not server management, for faster development.</a:t>
            </a:r>
          </a:p>
          <a:p>
            <a:pPr marL="647700" lvl="1" indent="-323850">
              <a:lnSpc>
                <a:spcPts val="4200"/>
              </a:lnSpc>
              <a:spcBef>
                <a:spcPct val="0"/>
              </a:spcBef>
              <a:buFont typeface="Arial"/>
              <a:buChar char="•"/>
            </a:pPr>
            <a:r>
              <a:rPr lang="en-US" sz="3000" dirty="0">
                <a:solidFill>
                  <a:srgbClr val="A20E20"/>
                </a:solidFill>
                <a:latin typeface="Helios"/>
              </a:rPr>
              <a:t>Global Availability: Deploy globally for improved reach and availability, with reduced vendor lock-in.</a:t>
            </a:r>
          </a:p>
          <a:p>
            <a:pPr>
              <a:lnSpc>
                <a:spcPts val="4200"/>
              </a:lnSpc>
              <a:spcBef>
                <a:spcPct val="0"/>
              </a:spcBef>
            </a:pPr>
            <a:endParaRPr lang="en-US" sz="3000" dirty="0">
              <a:solidFill>
                <a:srgbClr val="A20E20"/>
              </a:solidFill>
              <a:latin typeface="Helio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750"/>
                                        <p:tgtEl>
                                          <p:spTgt spid="2"/>
                                        </p:tgtEl>
                                      </p:cBhvr>
                                    </p:animEffect>
                                    <p:anim calcmode="lin" valueType="num">
                                      <p:cBhvr>
                                        <p:cTn id="12" dur="750" fill="hold"/>
                                        <p:tgtEl>
                                          <p:spTgt spid="2"/>
                                        </p:tgtEl>
                                        <p:attrNameLst>
                                          <p:attrName>ppt_x</p:attrName>
                                        </p:attrNameLst>
                                      </p:cBhvr>
                                      <p:tavLst>
                                        <p:tav tm="0">
                                          <p:val>
                                            <p:strVal val="#ppt_x"/>
                                          </p:val>
                                        </p:tav>
                                        <p:tav tm="100000">
                                          <p:val>
                                            <p:strVal val="#ppt_x"/>
                                          </p:val>
                                        </p:tav>
                                      </p:tavLst>
                                    </p:anim>
                                    <p:anim calcmode="lin" valueType="num">
                                      <p:cBhvr>
                                        <p:cTn id="13" dur="750" fill="hold"/>
                                        <p:tgtEl>
                                          <p:spTgt spid="2"/>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anim calcmode="lin" valueType="num">
                                      <p:cBhvr>
                                        <p:cTn id="17" dur="1000" fill="hold"/>
                                        <p:tgtEl>
                                          <p:spTgt spid="10"/>
                                        </p:tgtEl>
                                        <p:attrNameLst>
                                          <p:attrName>ppt_x</p:attrName>
                                        </p:attrNameLst>
                                      </p:cBhvr>
                                      <p:tavLst>
                                        <p:tav tm="0">
                                          <p:val>
                                            <p:strVal val="#ppt_x"/>
                                          </p:val>
                                        </p:tav>
                                        <p:tav tm="100000">
                                          <p:val>
                                            <p:strVal val="#ppt_x"/>
                                          </p:val>
                                        </p:tav>
                                      </p:tavLst>
                                    </p:anim>
                                    <p:anim calcmode="lin" valueType="num">
                                      <p:cBhvr>
                                        <p:cTn id="18" dur="1000" fill="hold"/>
                                        <p:tgtEl>
                                          <p:spTgt spid="10"/>
                                        </p:tgtEl>
                                        <p:attrNameLst>
                                          <p:attrName>ppt_y</p:attrName>
                                        </p:attrNameLst>
                                      </p:cBhvr>
                                      <p:tavLst>
                                        <p:tav tm="0">
                                          <p:val>
                                            <p:strVal val="#ppt_y+.1"/>
                                          </p:val>
                                        </p:tav>
                                        <p:tav tm="100000">
                                          <p:val>
                                            <p:strVal val="#ppt_y"/>
                                          </p:val>
                                        </p:tav>
                                      </p:tavLst>
                                    </p:anim>
                                  </p:childTnLst>
                                </p:cTn>
                              </p:par>
                              <p:par>
                                <p:cTn id="19" presetID="47"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403663" y="1707543"/>
            <a:ext cx="7564576" cy="7858801"/>
          </a:xfrm>
          <a:custGeom>
            <a:avLst/>
            <a:gdLst/>
            <a:ahLst/>
            <a:cxnLst/>
            <a:rect l="l" t="t" r="r" b="b"/>
            <a:pathLst>
              <a:path w="7564576" h="7858801">
                <a:moveTo>
                  <a:pt x="0" y="0"/>
                </a:moveTo>
                <a:lnTo>
                  <a:pt x="7564576" y="0"/>
                </a:lnTo>
                <a:lnTo>
                  <a:pt x="7564576" y="7858801"/>
                </a:lnTo>
                <a:lnTo>
                  <a:pt x="0" y="7858801"/>
                </a:lnTo>
                <a:lnTo>
                  <a:pt x="0" y="0"/>
                </a:lnTo>
                <a:close/>
              </a:path>
            </a:pathLst>
          </a:custGeom>
          <a:blipFill>
            <a:blip r:embed="rId2"/>
            <a:stretch>
              <a:fillRect l="-8486" t="-3837"/>
            </a:stretch>
          </a:blipFill>
        </p:spPr>
      </p:sp>
      <p:grpSp>
        <p:nvGrpSpPr>
          <p:cNvPr id="3" name="Group 3"/>
          <p:cNvGrpSpPr/>
          <p:nvPr/>
        </p:nvGrpSpPr>
        <p:grpSpPr>
          <a:xfrm rot="-10800000">
            <a:off x="-4594198" y="-1321890"/>
            <a:ext cx="19527774" cy="4875122"/>
            <a:chOff x="0" y="0"/>
            <a:chExt cx="1012092" cy="252670"/>
          </a:xfrm>
        </p:grpSpPr>
        <p:sp>
          <p:nvSpPr>
            <p:cNvPr id="4" name="Freeform 4"/>
            <p:cNvSpPr/>
            <p:nvPr/>
          </p:nvSpPr>
          <p:spPr>
            <a:xfrm>
              <a:off x="0" y="0"/>
              <a:ext cx="1012092" cy="252670"/>
            </a:xfrm>
            <a:custGeom>
              <a:avLst/>
              <a:gdLst/>
              <a:ahLst/>
              <a:cxnLst/>
              <a:rect l="l" t="t" r="r" b="b"/>
              <a:pathLst>
                <a:path w="1012092" h="252670">
                  <a:moveTo>
                    <a:pt x="203200" y="0"/>
                  </a:moveTo>
                  <a:lnTo>
                    <a:pt x="808892" y="0"/>
                  </a:lnTo>
                  <a:lnTo>
                    <a:pt x="1012092" y="252670"/>
                  </a:lnTo>
                  <a:lnTo>
                    <a:pt x="0" y="252670"/>
                  </a:lnTo>
                  <a:lnTo>
                    <a:pt x="203200" y="0"/>
                  </a:lnTo>
                  <a:close/>
                </a:path>
              </a:pathLst>
            </a:custGeom>
            <a:solidFill>
              <a:srgbClr val="A20E20"/>
            </a:solidFill>
          </p:spPr>
        </p:sp>
        <p:sp>
          <p:nvSpPr>
            <p:cNvPr id="5" name="TextBox 5"/>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sp>
        <p:nvSpPr>
          <p:cNvPr id="6" name="TextBox 6"/>
          <p:cNvSpPr txBox="1"/>
          <p:nvPr/>
        </p:nvSpPr>
        <p:spPr>
          <a:xfrm>
            <a:off x="718637" y="542925"/>
            <a:ext cx="7210999" cy="3590925"/>
          </a:xfrm>
          <a:prstGeom prst="rect">
            <a:avLst/>
          </a:prstGeom>
        </p:spPr>
        <p:txBody>
          <a:bodyPr lIns="0" tIns="0" rIns="0" bIns="0" rtlCol="0" anchor="t">
            <a:spAutoFit/>
          </a:bodyPr>
          <a:lstStyle/>
          <a:p>
            <a:pPr algn="ctr">
              <a:lnSpc>
                <a:spcPts val="14483"/>
              </a:lnSpc>
            </a:pPr>
            <a:r>
              <a:rPr lang="en-US" sz="10345" dirty="0">
                <a:solidFill>
                  <a:srgbClr val="FFFFFF"/>
                </a:solidFill>
                <a:latin typeface="Canva Sans Bold"/>
              </a:rPr>
              <a:t>Conclusion</a:t>
            </a:r>
          </a:p>
          <a:p>
            <a:pPr algn="ctr">
              <a:lnSpc>
                <a:spcPts val="14483"/>
              </a:lnSpc>
            </a:pPr>
            <a:endParaRPr lang="en-US" sz="10345" dirty="0">
              <a:solidFill>
                <a:srgbClr val="FFFFFF"/>
              </a:solidFill>
              <a:latin typeface="Canva Sans Bold"/>
            </a:endParaRPr>
          </a:p>
        </p:txBody>
      </p:sp>
      <p:sp>
        <p:nvSpPr>
          <p:cNvPr id="7" name="TextBox 7"/>
          <p:cNvSpPr txBox="1"/>
          <p:nvPr/>
        </p:nvSpPr>
        <p:spPr>
          <a:xfrm>
            <a:off x="370338" y="4346568"/>
            <a:ext cx="11355738" cy="3683833"/>
          </a:xfrm>
          <a:prstGeom prst="rect">
            <a:avLst/>
          </a:prstGeom>
        </p:spPr>
        <p:txBody>
          <a:bodyPr lIns="0" tIns="0" rIns="0" bIns="0" rtlCol="0" anchor="t">
            <a:spAutoFit/>
          </a:bodyPr>
          <a:lstStyle/>
          <a:p>
            <a:pPr algn="ctr">
              <a:lnSpc>
                <a:spcPts val="6219"/>
              </a:lnSpc>
            </a:pPr>
            <a:r>
              <a:rPr lang="en-US" sz="4442" dirty="0">
                <a:solidFill>
                  <a:srgbClr val="A20E20"/>
                </a:solidFill>
                <a:latin typeface="Canva Sans"/>
              </a:rPr>
              <a:t>In conclusion, serverless image processing using AWS Lambda and S3 is a powerful solution that offers scalability, cost-effectiveness, and ease of use.</a:t>
            </a:r>
          </a:p>
          <a:p>
            <a:pPr algn="ctr">
              <a:lnSpc>
                <a:spcPts val="4539"/>
              </a:lnSpc>
            </a:pPr>
            <a:endParaRPr lang="en-US" sz="4442" dirty="0">
              <a:solidFill>
                <a:srgbClr val="A20E20"/>
              </a:solidFill>
              <a:latin typeface="Canva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par>
                                <p:cTn id="14" presetID="22" presetClass="entr" presetSubtype="4"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down)">
                                      <p:cBhvr>
                                        <p:cTn id="16" dur="500"/>
                                        <p:tgtEl>
                                          <p:spTgt spid="2"/>
                                        </p:tgtEl>
                                      </p:cBhvr>
                                    </p:animEffect>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8CBCB"/>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5400000">
            <a:off x="-5068437" y="-59236"/>
            <a:ext cx="16331562" cy="11230054"/>
            <a:chOff x="0" y="0"/>
            <a:chExt cx="6159500" cy="4235450"/>
          </a:xfrm>
        </p:grpSpPr>
        <p:sp>
          <p:nvSpPr>
            <p:cNvPr id="3" name="Freeform 3"/>
            <p:cNvSpPr/>
            <p:nvPr/>
          </p:nvSpPr>
          <p:spPr>
            <a:xfrm>
              <a:off x="0" y="0"/>
              <a:ext cx="6159500" cy="4235450"/>
            </a:xfrm>
            <a:custGeom>
              <a:avLst/>
              <a:gdLst/>
              <a:ahLst/>
              <a:cxnLst/>
              <a:rect l="l" t="t" r="r" b="b"/>
              <a:pathLst>
                <a:path w="6159500" h="4235450">
                  <a:moveTo>
                    <a:pt x="6159500" y="4235450"/>
                  </a:moveTo>
                  <a:lnTo>
                    <a:pt x="0" y="3696970"/>
                  </a:lnTo>
                  <a:lnTo>
                    <a:pt x="0" y="0"/>
                  </a:lnTo>
                  <a:lnTo>
                    <a:pt x="6159500" y="538480"/>
                  </a:lnTo>
                  <a:close/>
                </a:path>
              </a:pathLst>
            </a:custGeom>
            <a:blipFill>
              <a:blip r:embed="rId2">
                <a:alphaModFix amt="71000"/>
              </a:blip>
              <a:stretch>
                <a:fillRect t="-5171" b="-5171"/>
              </a:stretch>
            </a:blipFill>
          </p:spPr>
        </p:sp>
      </p:grpSp>
      <p:grpSp>
        <p:nvGrpSpPr>
          <p:cNvPr id="4" name="Group 4"/>
          <p:cNvGrpSpPr>
            <a:grpSpLocks noChangeAspect="1"/>
          </p:cNvGrpSpPr>
          <p:nvPr/>
        </p:nvGrpSpPr>
        <p:grpSpPr>
          <a:xfrm>
            <a:off x="5703805" y="2520315"/>
            <a:ext cx="5246391" cy="5246370"/>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801421"/>
            </a:solidFill>
            <a:ln w="12700">
              <a:solidFill>
                <a:srgbClr val="000000"/>
              </a:solidFill>
            </a:ln>
          </p:spPr>
        </p:sp>
      </p:grpSp>
      <p:sp>
        <p:nvSpPr>
          <p:cNvPr id="6" name="TextBox 6"/>
          <p:cNvSpPr txBox="1"/>
          <p:nvPr/>
        </p:nvSpPr>
        <p:spPr>
          <a:xfrm>
            <a:off x="6128546" y="4508041"/>
            <a:ext cx="4396910" cy="1047750"/>
          </a:xfrm>
          <a:prstGeom prst="rect">
            <a:avLst/>
          </a:prstGeom>
        </p:spPr>
        <p:txBody>
          <a:bodyPr lIns="0" tIns="0" rIns="0" bIns="0" rtlCol="0" anchor="t">
            <a:spAutoFit/>
          </a:bodyPr>
          <a:lstStyle/>
          <a:p>
            <a:pPr>
              <a:lnSpc>
                <a:spcPts val="8280"/>
              </a:lnSpc>
            </a:pPr>
            <a:r>
              <a:rPr lang="en-US" sz="6900" dirty="0">
                <a:solidFill>
                  <a:srgbClr val="FFFFFF"/>
                </a:solidFill>
                <a:latin typeface="TT Hoves Bold"/>
              </a:rPr>
              <a:t>Thank you </a:t>
            </a:r>
          </a:p>
        </p:txBody>
      </p:sp>
      <p:sp>
        <p:nvSpPr>
          <p:cNvPr id="7" name="TextBox 7"/>
          <p:cNvSpPr txBox="1"/>
          <p:nvPr/>
        </p:nvSpPr>
        <p:spPr>
          <a:xfrm>
            <a:off x="10950196" y="2072816"/>
            <a:ext cx="8751104" cy="5803900"/>
          </a:xfrm>
          <a:prstGeom prst="rect">
            <a:avLst/>
          </a:prstGeom>
        </p:spPr>
        <p:txBody>
          <a:bodyPr lIns="0" tIns="0" rIns="0" bIns="0" rtlCol="0" anchor="t">
            <a:spAutoFit/>
          </a:bodyPr>
          <a:lstStyle/>
          <a:p>
            <a:pPr>
              <a:lnSpc>
                <a:spcPts val="7699"/>
              </a:lnSpc>
            </a:pPr>
            <a:r>
              <a:rPr lang="en-US" sz="5499" dirty="0">
                <a:solidFill>
                  <a:srgbClr val="FFFFFF"/>
                </a:solidFill>
                <a:latin typeface="Helios"/>
              </a:rPr>
              <a:t>Contributors :</a:t>
            </a:r>
          </a:p>
          <a:p>
            <a:pPr>
              <a:lnSpc>
                <a:spcPts val="7699"/>
              </a:lnSpc>
            </a:pPr>
            <a:r>
              <a:rPr lang="en-US" sz="5499" dirty="0" err="1">
                <a:solidFill>
                  <a:srgbClr val="FFFFFF"/>
                </a:solidFill>
                <a:latin typeface="Helios"/>
              </a:rPr>
              <a:t>Ameesha</a:t>
            </a:r>
            <a:r>
              <a:rPr lang="en-US" sz="5499" dirty="0">
                <a:solidFill>
                  <a:srgbClr val="FFFFFF"/>
                </a:solidFill>
                <a:latin typeface="Helios"/>
              </a:rPr>
              <a:t> Sharma</a:t>
            </a:r>
          </a:p>
          <a:p>
            <a:pPr>
              <a:lnSpc>
                <a:spcPts val="7699"/>
              </a:lnSpc>
            </a:pPr>
            <a:r>
              <a:rPr lang="en-US" sz="5499" dirty="0">
                <a:solidFill>
                  <a:srgbClr val="FFFFFF"/>
                </a:solidFill>
                <a:latin typeface="Helios"/>
              </a:rPr>
              <a:t>Anushka Bajpai</a:t>
            </a:r>
          </a:p>
          <a:p>
            <a:pPr>
              <a:lnSpc>
                <a:spcPts val="7699"/>
              </a:lnSpc>
            </a:pPr>
            <a:r>
              <a:rPr lang="en-US" sz="5499" dirty="0">
                <a:solidFill>
                  <a:srgbClr val="FFFFFF"/>
                </a:solidFill>
                <a:latin typeface="Helios"/>
              </a:rPr>
              <a:t>Arman Siddiqui</a:t>
            </a:r>
          </a:p>
          <a:p>
            <a:pPr>
              <a:lnSpc>
                <a:spcPts val="7699"/>
              </a:lnSpc>
            </a:pPr>
            <a:r>
              <a:rPr lang="en-US" sz="5499" dirty="0">
                <a:solidFill>
                  <a:srgbClr val="FFFFFF"/>
                </a:solidFill>
                <a:latin typeface="Helios"/>
              </a:rPr>
              <a:t>Ayushi Srivastava</a:t>
            </a:r>
          </a:p>
          <a:p>
            <a:pPr algn="l">
              <a:lnSpc>
                <a:spcPts val="7699"/>
              </a:lnSpc>
            </a:pPr>
            <a:r>
              <a:rPr lang="en-US" sz="5499" dirty="0">
                <a:solidFill>
                  <a:srgbClr val="FFFFFF"/>
                </a:solidFill>
                <a:latin typeface="Helios"/>
              </a:rPr>
              <a:t>Shikhar Kashyap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TotalTime>
  <Words>322</Words>
  <Application>Microsoft Office PowerPoint</Application>
  <PresentationFormat>Custom</PresentationFormat>
  <Paragraphs>37</Paragraphs>
  <Slides>19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Helios</vt:lpstr>
      <vt:lpstr>Arial</vt:lpstr>
      <vt:lpstr>Arimo Bold</vt:lpstr>
      <vt:lpstr>Calibri</vt:lpstr>
      <vt:lpstr>Canva Sans</vt:lpstr>
      <vt:lpstr>Now</vt:lpstr>
      <vt:lpstr>Canva Sans Bold</vt:lpstr>
      <vt:lpstr>Arimo</vt:lpstr>
      <vt:lpstr>TT Hoves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Blank Company Profile Business Presentation in Red Maroon White Geometric Style</dc:title>
  <dc:creator>Prashant Bajpai</dc:creator>
  <cp:lastModifiedBy>Ayushi Srivastava</cp:lastModifiedBy>
  <cp:revision>3</cp:revision>
  <dcterms:created xsi:type="dcterms:W3CDTF">2006-08-16T00:00:00Z</dcterms:created>
  <dcterms:modified xsi:type="dcterms:W3CDTF">2023-10-04T05:50:32Z</dcterms:modified>
  <dc:identifier>DAFrE9FmCac</dc:identifier>
</cp:coreProperties>
</file>